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10287000" cx="18288000"/>
  <p:notesSz cx="6858000" cy="9144000"/>
  <p:embeddedFontLst>
    <p:embeddedFont>
      <p:font typeface="Raleway"/>
      <p:regular r:id="rId14"/>
      <p:bold r:id="rId15"/>
      <p:italic r:id="rId16"/>
      <p:boldItalic r:id="rId17"/>
    </p:embeddedFont>
    <p:embeddedFont>
      <p:font typeface="Raleway Medium"/>
      <p:regular r:id="rId18"/>
      <p:bold r:id="rId19"/>
      <p:italic r:id="rId20"/>
      <p:boldItalic r:id="rId21"/>
    </p:embeddedFont>
    <p:embeddedFont>
      <p:font typeface="Raleway ExtraLight"/>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Medium-italic.fntdata"/><Relationship Id="rId22" Type="http://schemas.openxmlformats.org/officeDocument/2006/relationships/font" Target="fonts/RalewayExtraLight-regular.fntdata"/><Relationship Id="rId21" Type="http://schemas.openxmlformats.org/officeDocument/2006/relationships/font" Target="fonts/RalewayMedium-boldItalic.fntdata"/><Relationship Id="rId24" Type="http://schemas.openxmlformats.org/officeDocument/2006/relationships/font" Target="fonts/RalewayExtraLight-italic.fntdata"/><Relationship Id="rId23" Type="http://schemas.openxmlformats.org/officeDocument/2006/relationships/font" Target="fonts/RalewayExtraLigh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alewayExtraLight-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aleway-bold.fntdata"/><Relationship Id="rId14" Type="http://schemas.openxmlformats.org/officeDocument/2006/relationships/font" Target="fonts/Raleway-regular.fntdata"/><Relationship Id="rId17" Type="http://schemas.openxmlformats.org/officeDocument/2006/relationships/font" Target="fonts/Raleway-boldItalic.fntdata"/><Relationship Id="rId16" Type="http://schemas.openxmlformats.org/officeDocument/2006/relationships/font" Target="fonts/Raleway-italic.fntdata"/><Relationship Id="rId19" Type="http://schemas.openxmlformats.org/officeDocument/2006/relationships/font" Target="fonts/RalewayMedium-bold.fntdata"/><Relationship Id="rId18" Type="http://schemas.openxmlformats.org/officeDocument/2006/relationships/font" Target="fonts/RalewayMedium-regular.fntdata"/></Relationships>
</file>

<file path=ppt/media/image1.png>
</file>

<file path=ppt/media/image10.png>
</file>

<file path=ppt/media/image11.png>
</file>

<file path=ppt/media/image12.png>
</file>

<file path=ppt/media/image2.png>
</file>

<file path=ppt/media/image3.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99290c37a1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g199290c37a1_0_2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2c6f9f84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g22c6f9f84a5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99290c37a1_0_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g199290c37a1_0_39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99290c37a1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g199290c37a1_0_3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b639f18c1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g1b639f18c11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2.png"/><Relationship Id="rId7" Type="http://schemas.openxmlformats.org/officeDocument/2006/relationships/image" Target="../media/image1.png"/><Relationship Id="rId8"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p:nvPr/>
        </p:nvSpPr>
        <p:spPr>
          <a:xfrm>
            <a:off x="14328902" y="2317173"/>
            <a:ext cx="7321033" cy="634004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8A8A8"/>
          </a:solidFill>
          <a:ln>
            <a:noFill/>
          </a:ln>
        </p:spPr>
      </p:sp>
      <p:sp>
        <p:nvSpPr>
          <p:cNvPr id="85" name="Google Shape;85;p13"/>
          <p:cNvSpPr/>
          <p:nvPr/>
        </p:nvSpPr>
        <p:spPr>
          <a:xfrm>
            <a:off x="12122944" y="7035126"/>
            <a:ext cx="4970154" cy="4304177"/>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a:ln>
            <a:noFill/>
          </a:ln>
        </p:spPr>
      </p:sp>
      <p:sp>
        <p:nvSpPr>
          <p:cNvPr id="86" name="Google Shape;86;p13"/>
          <p:cNvSpPr/>
          <p:nvPr/>
        </p:nvSpPr>
        <p:spPr>
          <a:xfrm>
            <a:off x="12336342" y="5954842"/>
            <a:ext cx="2271679" cy="1967285"/>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1616"/>
          </a:solidFill>
          <a:ln>
            <a:noFill/>
          </a:ln>
        </p:spPr>
      </p:sp>
      <p:sp>
        <p:nvSpPr>
          <p:cNvPr id="87" name="Google Shape;87;p13"/>
          <p:cNvSpPr/>
          <p:nvPr/>
        </p:nvSpPr>
        <p:spPr>
          <a:xfrm>
            <a:off x="13737770" y="373605"/>
            <a:ext cx="3799619" cy="3290488"/>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a:ln>
            <a:noFill/>
          </a:ln>
        </p:spPr>
      </p:sp>
      <p:pic>
        <p:nvPicPr>
          <p:cNvPr id="88" name="Google Shape;88;p13"/>
          <p:cNvPicPr preferRelativeResize="0"/>
          <p:nvPr/>
        </p:nvPicPr>
        <p:blipFill rotWithShape="1">
          <a:blip r:embed="rId3">
            <a:alphaModFix/>
          </a:blip>
          <a:srcRect b="0" l="0" r="0" t="0"/>
          <a:stretch/>
        </p:blipFill>
        <p:spPr>
          <a:xfrm>
            <a:off x="2031525" y="576133"/>
            <a:ext cx="8283618" cy="828361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p:nvPr/>
        </p:nvSpPr>
        <p:spPr>
          <a:xfrm>
            <a:off x="15504843" y="4051571"/>
            <a:ext cx="6012356" cy="520672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8A8A8">
              <a:alpha val="49803"/>
            </a:srgbClr>
          </a:solidFill>
          <a:ln>
            <a:noFill/>
          </a:ln>
        </p:spPr>
      </p:sp>
      <p:sp>
        <p:nvSpPr>
          <p:cNvPr id="94" name="Google Shape;94;p14"/>
          <p:cNvSpPr/>
          <p:nvPr/>
        </p:nvSpPr>
        <p:spPr>
          <a:xfrm>
            <a:off x="15052428" y="8078761"/>
            <a:ext cx="2724095" cy="235907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3"/>
            </a:srgbClr>
          </a:solidFill>
          <a:ln>
            <a:noFill/>
          </a:ln>
        </p:spPr>
      </p:sp>
      <p:sp>
        <p:nvSpPr>
          <p:cNvPr id="95" name="Google Shape;95;p14"/>
          <p:cNvSpPr/>
          <p:nvPr/>
        </p:nvSpPr>
        <p:spPr>
          <a:xfrm>
            <a:off x="15174511" y="7610719"/>
            <a:ext cx="1466172" cy="1269712"/>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1616">
              <a:alpha val="49803"/>
            </a:srgbClr>
          </a:solidFill>
          <a:ln>
            <a:noFill/>
          </a:ln>
        </p:spPr>
      </p:sp>
      <p:sp>
        <p:nvSpPr>
          <p:cNvPr id="96" name="Google Shape;96;p14"/>
          <p:cNvSpPr/>
          <p:nvPr/>
        </p:nvSpPr>
        <p:spPr>
          <a:xfrm>
            <a:off x="15504843" y="2797603"/>
            <a:ext cx="2271679" cy="1967285"/>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3"/>
            </a:srgbClr>
          </a:solidFill>
          <a:ln>
            <a:noFill/>
          </a:ln>
        </p:spPr>
      </p:sp>
      <p:sp>
        <p:nvSpPr>
          <p:cNvPr id="97" name="Google Shape;97;p14"/>
          <p:cNvSpPr txBox="1"/>
          <p:nvPr/>
        </p:nvSpPr>
        <p:spPr>
          <a:xfrm>
            <a:off x="723900" y="2574534"/>
            <a:ext cx="6389700" cy="5892900"/>
          </a:xfrm>
          <a:prstGeom prst="rect">
            <a:avLst/>
          </a:prstGeom>
          <a:noFill/>
          <a:ln>
            <a:noFill/>
          </a:ln>
        </p:spPr>
        <p:txBody>
          <a:bodyPr anchorCtr="0" anchor="t" bIns="0" lIns="0" spcFirstLastPara="1" rIns="0" wrap="square" tIns="0">
            <a:spAutoFit/>
          </a:bodyPr>
          <a:lstStyle/>
          <a:p>
            <a:pPr indent="0" lvl="0" marL="0" marR="0" rtl="0" algn="just">
              <a:lnSpc>
                <a:spcPct val="334388"/>
              </a:lnSpc>
              <a:spcBef>
                <a:spcPts val="0"/>
              </a:spcBef>
              <a:spcAft>
                <a:spcPts val="0"/>
              </a:spcAft>
              <a:buNone/>
            </a:pPr>
            <a:r>
              <a:t/>
            </a:r>
            <a:endParaRPr b="0" i="0" sz="1700" u="none" cap="none" strike="noStrike">
              <a:solidFill>
                <a:schemeClr val="dk1"/>
              </a:solidFill>
              <a:latin typeface="Calibri"/>
              <a:ea typeface="Calibri"/>
              <a:cs typeface="Calibri"/>
              <a:sym typeface="Calibri"/>
            </a:endParaRPr>
          </a:p>
          <a:p>
            <a:pPr indent="0" lvl="0" marL="0" rtl="0" algn="just">
              <a:lnSpc>
                <a:spcPct val="115000"/>
              </a:lnSpc>
              <a:spcBef>
                <a:spcPts val="0"/>
              </a:spcBef>
              <a:spcAft>
                <a:spcPts val="0"/>
              </a:spcAft>
              <a:buClr>
                <a:schemeClr val="dk1"/>
              </a:buClr>
              <a:buSzPts val="1100"/>
              <a:buFont typeface="Arial"/>
              <a:buNone/>
            </a:pPr>
            <a:r>
              <a:rPr lang="en-US" sz="3000">
                <a:latin typeface="Raleway ExtraLight"/>
                <a:ea typeface="Raleway ExtraLight"/>
                <a:cs typeface="Raleway ExtraLight"/>
                <a:sym typeface="Raleway ExtraLight"/>
              </a:rPr>
              <a:t>WPL is a company with an international presence.</a:t>
            </a:r>
            <a:endParaRPr sz="3000">
              <a:latin typeface="Raleway ExtraLight"/>
              <a:ea typeface="Raleway ExtraLight"/>
              <a:cs typeface="Raleway ExtraLight"/>
              <a:sym typeface="Raleway ExtraLight"/>
            </a:endParaRPr>
          </a:p>
          <a:p>
            <a:pPr indent="0" lvl="0" marL="0" rtl="0" algn="just">
              <a:lnSpc>
                <a:spcPct val="115000"/>
              </a:lnSpc>
              <a:spcBef>
                <a:spcPts val="1200"/>
              </a:spcBef>
              <a:spcAft>
                <a:spcPts val="0"/>
              </a:spcAft>
              <a:buClr>
                <a:schemeClr val="dk1"/>
              </a:buClr>
              <a:buSzPts val="1100"/>
              <a:buFont typeface="Arial"/>
              <a:buNone/>
            </a:pPr>
            <a:r>
              <a:rPr lang="en-US" sz="3000">
                <a:latin typeface="Raleway ExtraLight"/>
                <a:ea typeface="Raleway ExtraLight"/>
                <a:cs typeface="Raleway ExtraLight"/>
                <a:sym typeface="Raleway ExtraLight"/>
              </a:rPr>
              <a:t>Our company is a huge family. A vision multiplied by hundreds of people with common values, whose main mission is to benefit each person, whether client, collaborator or shareholder.</a:t>
            </a:r>
            <a:endParaRPr sz="3000">
              <a:latin typeface="Raleway ExtraLight"/>
              <a:ea typeface="Raleway ExtraLight"/>
              <a:cs typeface="Raleway ExtraLight"/>
              <a:sym typeface="Raleway ExtraLight"/>
            </a:endParaRPr>
          </a:p>
          <a:p>
            <a:pPr indent="0" lvl="0" marL="0" rtl="0" algn="just">
              <a:lnSpc>
                <a:spcPct val="115000"/>
              </a:lnSpc>
              <a:spcBef>
                <a:spcPts val="1200"/>
              </a:spcBef>
              <a:spcAft>
                <a:spcPts val="1200"/>
              </a:spcAft>
              <a:buClr>
                <a:schemeClr val="dk1"/>
              </a:buClr>
              <a:buSzPts val="1100"/>
              <a:buFont typeface="Arial"/>
              <a:buNone/>
            </a:pPr>
            <a:r>
              <a:t/>
            </a:r>
            <a:endParaRPr sz="3000">
              <a:latin typeface="Raleway ExtraLight"/>
              <a:ea typeface="Raleway ExtraLight"/>
              <a:cs typeface="Raleway ExtraLight"/>
              <a:sym typeface="Raleway ExtraLight"/>
            </a:endParaRPr>
          </a:p>
        </p:txBody>
      </p:sp>
      <p:sp>
        <p:nvSpPr>
          <p:cNvPr id="98" name="Google Shape;98;p14"/>
          <p:cNvSpPr txBox="1"/>
          <p:nvPr/>
        </p:nvSpPr>
        <p:spPr>
          <a:xfrm>
            <a:off x="1028700" y="904875"/>
            <a:ext cx="11558700" cy="9321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lang="en-US" sz="6055">
                <a:latin typeface="Raleway Medium"/>
                <a:ea typeface="Raleway Medium"/>
                <a:cs typeface="Raleway Medium"/>
                <a:sym typeface="Raleway Medium"/>
              </a:rPr>
              <a:t>WPL</a:t>
            </a:r>
            <a:r>
              <a:rPr b="0" i="0" lang="en-US" sz="6055" u="none" cap="none" strike="noStrike">
                <a:solidFill>
                  <a:srgbClr val="000000"/>
                </a:solidFill>
                <a:latin typeface="Raleway Medium"/>
                <a:ea typeface="Raleway Medium"/>
                <a:cs typeface="Raleway Medium"/>
                <a:sym typeface="Raleway Medium"/>
              </a:rPr>
              <a:t> </a:t>
            </a:r>
            <a:r>
              <a:rPr lang="en-US" sz="6055">
                <a:latin typeface="Raleway Medium"/>
                <a:ea typeface="Raleway Medium"/>
                <a:cs typeface="Raleway Medium"/>
                <a:sym typeface="Raleway Medium"/>
              </a:rPr>
              <a:t>is a family</a:t>
            </a:r>
            <a:endParaRPr sz="6055">
              <a:latin typeface="Raleway Medium"/>
              <a:ea typeface="Raleway Medium"/>
              <a:cs typeface="Raleway Medium"/>
              <a:sym typeface="Raleway Medium"/>
            </a:endParaRPr>
          </a:p>
        </p:txBody>
      </p:sp>
      <p:pic>
        <p:nvPicPr>
          <p:cNvPr id="99" name="Google Shape;99;p14"/>
          <p:cNvPicPr preferRelativeResize="0"/>
          <p:nvPr/>
        </p:nvPicPr>
        <p:blipFill rotWithShape="1">
          <a:blip r:embed="rId3">
            <a:alphaModFix/>
          </a:blip>
          <a:srcRect b="19059" l="4501" r="6893" t="18098"/>
          <a:stretch/>
        </p:blipFill>
        <p:spPr>
          <a:xfrm>
            <a:off x="7920325" y="3255375"/>
            <a:ext cx="7584525" cy="53793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5"/>
          <p:cNvSpPr/>
          <p:nvPr/>
        </p:nvSpPr>
        <p:spPr>
          <a:xfrm>
            <a:off x="15504843" y="4051571"/>
            <a:ext cx="6008581" cy="520345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8A8A8">
              <a:alpha val="49800"/>
            </a:srgbClr>
          </a:solidFill>
          <a:ln>
            <a:noFill/>
          </a:ln>
        </p:spPr>
      </p:sp>
      <p:sp>
        <p:nvSpPr>
          <p:cNvPr id="105" name="Google Shape;105;p15"/>
          <p:cNvSpPr/>
          <p:nvPr/>
        </p:nvSpPr>
        <p:spPr>
          <a:xfrm>
            <a:off x="15052428" y="8078761"/>
            <a:ext cx="2723769" cy="2358797"/>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0"/>
            </a:srgbClr>
          </a:solidFill>
          <a:ln>
            <a:noFill/>
          </a:ln>
        </p:spPr>
      </p:sp>
      <p:sp>
        <p:nvSpPr>
          <p:cNvPr id="106" name="Google Shape;106;p15"/>
          <p:cNvSpPr/>
          <p:nvPr/>
        </p:nvSpPr>
        <p:spPr>
          <a:xfrm>
            <a:off x="15174511" y="7610719"/>
            <a:ext cx="1465949" cy="126951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1616">
              <a:alpha val="49800"/>
            </a:srgbClr>
          </a:solidFill>
          <a:ln>
            <a:noFill/>
          </a:ln>
        </p:spPr>
      </p:sp>
      <p:sp>
        <p:nvSpPr>
          <p:cNvPr id="107" name="Google Shape;107;p15"/>
          <p:cNvSpPr/>
          <p:nvPr/>
        </p:nvSpPr>
        <p:spPr>
          <a:xfrm>
            <a:off x="15504843" y="2797603"/>
            <a:ext cx="2271316" cy="1966970"/>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0"/>
            </a:srgbClr>
          </a:solidFill>
          <a:ln>
            <a:noFill/>
          </a:ln>
        </p:spPr>
      </p:sp>
      <p:sp>
        <p:nvSpPr>
          <p:cNvPr id="108" name="Google Shape;108;p15"/>
          <p:cNvSpPr txBox="1"/>
          <p:nvPr/>
        </p:nvSpPr>
        <p:spPr>
          <a:xfrm>
            <a:off x="1450150" y="995950"/>
            <a:ext cx="6840300" cy="6155400"/>
          </a:xfrm>
          <a:prstGeom prst="rect">
            <a:avLst/>
          </a:prstGeom>
          <a:noFill/>
          <a:ln>
            <a:noFill/>
          </a:ln>
        </p:spPr>
        <p:txBody>
          <a:bodyPr anchorCtr="0" anchor="t" bIns="0" lIns="0" spcFirstLastPara="1" rIns="0" wrap="square" tIns="0">
            <a:spAutoFit/>
          </a:bodyPr>
          <a:lstStyle/>
          <a:p>
            <a:pPr indent="0" lvl="0" marL="0" marR="0" rtl="0" algn="just">
              <a:lnSpc>
                <a:spcPct val="140011"/>
              </a:lnSpc>
              <a:spcBef>
                <a:spcPts val="0"/>
              </a:spcBef>
              <a:spcAft>
                <a:spcPts val="0"/>
              </a:spcAft>
              <a:buNone/>
            </a:pPr>
            <a:r>
              <a:rPr lang="en-US" sz="2799">
                <a:latin typeface="Raleway"/>
                <a:ea typeface="Raleway"/>
                <a:cs typeface="Raleway"/>
                <a:sym typeface="Raleway"/>
              </a:rPr>
              <a:t>We participate in sectors that are pillars of the country we long for, we support the growth in various economic sectors, generating economic value and countless sources of work such as:</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Agriculture</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Energetics (Oil and refined)</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Food</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Trade</a:t>
            </a:r>
            <a:endParaRPr sz="2799">
              <a:latin typeface="Raleway"/>
              <a:ea typeface="Raleway"/>
              <a:cs typeface="Raleway"/>
              <a:sym typeface="Raleway"/>
            </a:endParaRPr>
          </a:p>
          <a:p>
            <a:pPr indent="0" lvl="0" marL="457200" marR="0" rtl="0" algn="just">
              <a:lnSpc>
                <a:spcPct val="140011"/>
              </a:lnSpc>
              <a:spcBef>
                <a:spcPts val="0"/>
              </a:spcBef>
              <a:spcAft>
                <a:spcPts val="0"/>
              </a:spcAft>
              <a:buNone/>
            </a:pPr>
            <a:r>
              <a:t/>
            </a:r>
            <a:endParaRPr sz="2799">
              <a:latin typeface="Raleway"/>
              <a:ea typeface="Raleway"/>
              <a:cs typeface="Raleway"/>
              <a:sym typeface="Raleway"/>
            </a:endParaRPr>
          </a:p>
          <a:p>
            <a:pPr indent="0" lvl="0" marL="457200" marR="0" rtl="0" algn="just">
              <a:lnSpc>
                <a:spcPct val="140011"/>
              </a:lnSpc>
              <a:spcBef>
                <a:spcPts val="0"/>
              </a:spcBef>
              <a:spcAft>
                <a:spcPts val="0"/>
              </a:spcAft>
              <a:buNone/>
            </a:pPr>
            <a:r>
              <a:t/>
            </a:r>
            <a:endParaRPr sz="800"/>
          </a:p>
        </p:txBody>
      </p:sp>
      <p:pic>
        <p:nvPicPr>
          <p:cNvPr id="109" name="Google Shape;109;p15"/>
          <p:cNvPicPr preferRelativeResize="0"/>
          <p:nvPr/>
        </p:nvPicPr>
        <p:blipFill rotWithShape="1">
          <a:blip r:embed="rId3">
            <a:alphaModFix/>
          </a:blip>
          <a:srcRect b="0" l="13809" r="9556" t="0"/>
          <a:stretch/>
        </p:blipFill>
        <p:spPr>
          <a:xfrm>
            <a:off x="6983200" y="4166875"/>
            <a:ext cx="8191300" cy="4750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6"/>
          <p:cNvSpPr/>
          <p:nvPr/>
        </p:nvSpPr>
        <p:spPr>
          <a:xfrm>
            <a:off x="15504843" y="4051571"/>
            <a:ext cx="6008581" cy="520345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8A8A8">
              <a:alpha val="49800"/>
            </a:srgbClr>
          </a:solidFill>
          <a:ln>
            <a:noFill/>
          </a:ln>
        </p:spPr>
      </p:sp>
      <p:sp>
        <p:nvSpPr>
          <p:cNvPr id="115" name="Google Shape;115;p16"/>
          <p:cNvSpPr/>
          <p:nvPr/>
        </p:nvSpPr>
        <p:spPr>
          <a:xfrm>
            <a:off x="15052428" y="8078761"/>
            <a:ext cx="2723769" cy="2358797"/>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0"/>
            </a:srgbClr>
          </a:solidFill>
          <a:ln>
            <a:noFill/>
          </a:ln>
        </p:spPr>
      </p:sp>
      <p:sp>
        <p:nvSpPr>
          <p:cNvPr id="116" name="Google Shape;116;p16"/>
          <p:cNvSpPr/>
          <p:nvPr/>
        </p:nvSpPr>
        <p:spPr>
          <a:xfrm>
            <a:off x="15174511" y="7610719"/>
            <a:ext cx="1465949" cy="126951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1616">
              <a:alpha val="49800"/>
            </a:srgbClr>
          </a:solidFill>
          <a:ln>
            <a:noFill/>
          </a:ln>
        </p:spPr>
      </p:sp>
      <p:sp>
        <p:nvSpPr>
          <p:cNvPr id="117" name="Google Shape;117;p16"/>
          <p:cNvSpPr/>
          <p:nvPr/>
        </p:nvSpPr>
        <p:spPr>
          <a:xfrm>
            <a:off x="15504843" y="2797603"/>
            <a:ext cx="2271316" cy="1966970"/>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0"/>
            </a:srgbClr>
          </a:solidFill>
          <a:ln>
            <a:noFill/>
          </a:ln>
        </p:spPr>
      </p:sp>
      <p:sp>
        <p:nvSpPr>
          <p:cNvPr id="118" name="Google Shape;118;p16"/>
          <p:cNvSpPr txBox="1"/>
          <p:nvPr/>
        </p:nvSpPr>
        <p:spPr>
          <a:xfrm>
            <a:off x="1450150" y="995950"/>
            <a:ext cx="6840300" cy="7361700"/>
          </a:xfrm>
          <a:prstGeom prst="rect">
            <a:avLst/>
          </a:prstGeom>
          <a:noFill/>
          <a:ln>
            <a:noFill/>
          </a:ln>
        </p:spPr>
        <p:txBody>
          <a:bodyPr anchorCtr="0" anchor="t" bIns="0" lIns="0" spcFirstLastPara="1" rIns="0" wrap="square" tIns="0">
            <a:spAutoFit/>
          </a:bodyPr>
          <a:lstStyle/>
          <a:p>
            <a:pPr indent="0" lvl="0" marL="0" marR="0" rtl="0" algn="just">
              <a:lnSpc>
                <a:spcPct val="140011"/>
              </a:lnSpc>
              <a:spcBef>
                <a:spcPts val="0"/>
              </a:spcBef>
              <a:spcAft>
                <a:spcPts val="0"/>
              </a:spcAft>
              <a:buNone/>
            </a:pPr>
            <a:r>
              <a:rPr lang="en-US" sz="2799">
                <a:latin typeface="Raleway"/>
                <a:ea typeface="Raleway"/>
                <a:cs typeface="Raleway"/>
                <a:sym typeface="Raleway"/>
              </a:rPr>
              <a:t>Countries we plan to work</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Dubai</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Panama</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Guayana</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Brazil</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China</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Colombia</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Mexico</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Spain</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UK</a:t>
            </a:r>
            <a:endParaRPr sz="2799">
              <a:latin typeface="Raleway"/>
              <a:ea typeface="Raleway"/>
              <a:cs typeface="Raleway"/>
              <a:sym typeface="Raleway"/>
            </a:endParaRPr>
          </a:p>
          <a:p>
            <a:pPr indent="-406336" lvl="0" marL="457200" marR="0" rtl="0" algn="just">
              <a:lnSpc>
                <a:spcPct val="140011"/>
              </a:lnSpc>
              <a:spcBef>
                <a:spcPts val="0"/>
              </a:spcBef>
              <a:spcAft>
                <a:spcPts val="0"/>
              </a:spcAft>
              <a:buSzPts val="2799"/>
              <a:buFont typeface="Raleway"/>
              <a:buChar char="●"/>
            </a:pPr>
            <a:r>
              <a:rPr lang="en-US" sz="2799">
                <a:latin typeface="Raleway"/>
                <a:ea typeface="Raleway"/>
                <a:cs typeface="Raleway"/>
                <a:sym typeface="Raleway"/>
              </a:rPr>
              <a:t>Singapur</a:t>
            </a:r>
            <a:endParaRPr sz="2799">
              <a:latin typeface="Raleway"/>
              <a:ea typeface="Raleway"/>
              <a:cs typeface="Raleway"/>
              <a:sym typeface="Raleway"/>
            </a:endParaRPr>
          </a:p>
          <a:p>
            <a:pPr indent="0" lvl="0" marL="457200" marR="0" rtl="0" algn="just">
              <a:lnSpc>
                <a:spcPct val="140011"/>
              </a:lnSpc>
              <a:spcBef>
                <a:spcPts val="0"/>
              </a:spcBef>
              <a:spcAft>
                <a:spcPts val="0"/>
              </a:spcAft>
              <a:buNone/>
            </a:pPr>
            <a:r>
              <a:t/>
            </a:r>
            <a:endParaRPr sz="2799">
              <a:latin typeface="Raleway"/>
              <a:ea typeface="Raleway"/>
              <a:cs typeface="Raleway"/>
              <a:sym typeface="Raleway"/>
            </a:endParaRPr>
          </a:p>
          <a:p>
            <a:pPr indent="0" lvl="0" marL="457200" marR="0" rtl="0" algn="just">
              <a:lnSpc>
                <a:spcPct val="140011"/>
              </a:lnSpc>
              <a:spcBef>
                <a:spcPts val="0"/>
              </a:spcBef>
              <a:spcAft>
                <a:spcPts val="0"/>
              </a:spcAft>
              <a:buNone/>
            </a:pPr>
            <a:r>
              <a:t/>
            </a:r>
            <a:endParaRPr sz="800"/>
          </a:p>
        </p:txBody>
      </p:sp>
      <p:pic>
        <p:nvPicPr>
          <p:cNvPr id="119" name="Google Shape;119;p16"/>
          <p:cNvPicPr preferRelativeResize="0"/>
          <p:nvPr/>
        </p:nvPicPr>
        <p:blipFill rotWithShape="1">
          <a:blip r:embed="rId3">
            <a:alphaModFix/>
          </a:blip>
          <a:srcRect b="0" l="13809" r="9556" t="0"/>
          <a:stretch/>
        </p:blipFill>
        <p:spPr>
          <a:xfrm>
            <a:off x="6983200" y="4166875"/>
            <a:ext cx="8191300" cy="4750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7"/>
          <p:cNvSpPr/>
          <p:nvPr/>
        </p:nvSpPr>
        <p:spPr>
          <a:xfrm>
            <a:off x="15504843" y="4051571"/>
            <a:ext cx="6008581" cy="520345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8A8A8">
              <a:alpha val="49800"/>
            </a:srgbClr>
          </a:solidFill>
          <a:ln>
            <a:noFill/>
          </a:ln>
        </p:spPr>
      </p:sp>
      <p:sp>
        <p:nvSpPr>
          <p:cNvPr id="125" name="Google Shape;125;p17"/>
          <p:cNvSpPr/>
          <p:nvPr/>
        </p:nvSpPr>
        <p:spPr>
          <a:xfrm>
            <a:off x="15052428" y="8078761"/>
            <a:ext cx="2723769" cy="2358797"/>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0"/>
            </a:srgbClr>
          </a:solidFill>
          <a:ln>
            <a:noFill/>
          </a:ln>
        </p:spPr>
      </p:sp>
      <p:sp>
        <p:nvSpPr>
          <p:cNvPr id="126" name="Google Shape;126;p17"/>
          <p:cNvSpPr/>
          <p:nvPr/>
        </p:nvSpPr>
        <p:spPr>
          <a:xfrm>
            <a:off x="15174511" y="7610719"/>
            <a:ext cx="1465949" cy="126951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1616">
              <a:alpha val="48240"/>
            </a:srgbClr>
          </a:solidFill>
          <a:ln>
            <a:noFill/>
          </a:ln>
        </p:spPr>
      </p:sp>
      <p:sp>
        <p:nvSpPr>
          <p:cNvPr id="127" name="Google Shape;127;p17"/>
          <p:cNvSpPr/>
          <p:nvPr/>
        </p:nvSpPr>
        <p:spPr>
          <a:xfrm>
            <a:off x="15504843" y="2797603"/>
            <a:ext cx="2271316" cy="1966970"/>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0"/>
            </a:srgbClr>
          </a:solidFill>
          <a:ln>
            <a:noFill/>
          </a:ln>
        </p:spPr>
      </p:sp>
      <p:pic>
        <p:nvPicPr>
          <p:cNvPr id="128" name="Google Shape;128;p17"/>
          <p:cNvPicPr preferRelativeResize="0"/>
          <p:nvPr/>
        </p:nvPicPr>
        <p:blipFill rotWithShape="1">
          <a:blip r:embed="rId3">
            <a:alphaModFix/>
          </a:blip>
          <a:srcRect b="0" l="1229" r="1219" t="0"/>
          <a:stretch/>
        </p:blipFill>
        <p:spPr>
          <a:xfrm>
            <a:off x="1380975" y="1832025"/>
            <a:ext cx="5216600" cy="5347774"/>
          </a:xfrm>
          <a:prstGeom prst="rect">
            <a:avLst/>
          </a:prstGeom>
          <a:noFill/>
          <a:ln>
            <a:noFill/>
          </a:ln>
        </p:spPr>
      </p:pic>
      <p:sp>
        <p:nvSpPr>
          <p:cNvPr id="129" name="Google Shape;129;p17"/>
          <p:cNvSpPr txBox="1"/>
          <p:nvPr/>
        </p:nvSpPr>
        <p:spPr>
          <a:xfrm>
            <a:off x="7775425" y="3706200"/>
            <a:ext cx="7277100" cy="4693200"/>
          </a:xfrm>
          <a:prstGeom prst="rect">
            <a:avLst/>
          </a:prstGeom>
          <a:noFill/>
          <a:ln>
            <a:noFill/>
          </a:ln>
        </p:spPr>
        <p:txBody>
          <a:bodyPr anchorCtr="0" anchor="t" bIns="0" lIns="0" spcFirstLastPara="1" rIns="0" wrap="square" tIns="0">
            <a:spAutoFit/>
          </a:bodyPr>
          <a:lstStyle/>
          <a:p>
            <a:pPr indent="0" lvl="0" marL="0" marR="0" rtl="0" algn="just">
              <a:lnSpc>
                <a:spcPct val="140011"/>
              </a:lnSpc>
              <a:spcBef>
                <a:spcPts val="0"/>
              </a:spcBef>
              <a:spcAft>
                <a:spcPts val="0"/>
              </a:spcAft>
              <a:buNone/>
            </a:pPr>
            <a:r>
              <a:rPr lang="en-US" sz="2499">
                <a:latin typeface="Raleway Medium"/>
                <a:ea typeface="Raleway Medium"/>
                <a:cs typeface="Raleway Medium"/>
                <a:sym typeface="Raleway Medium"/>
              </a:rPr>
              <a:t>Mexican producer of traditional Durango mezcal, controller of the entire supply chain.</a:t>
            </a:r>
            <a:endParaRPr sz="2499">
              <a:latin typeface="Raleway Medium"/>
              <a:ea typeface="Raleway Medium"/>
              <a:cs typeface="Raleway Medium"/>
              <a:sym typeface="Raleway Medium"/>
            </a:endParaRPr>
          </a:p>
          <a:p>
            <a:pPr indent="-309879" lvl="1" marL="734058" marR="0" rtl="0" algn="just">
              <a:lnSpc>
                <a:spcPct val="140011"/>
              </a:lnSpc>
              <a:spcBef>
                <a:spcPts val="0"/>
              </a:spcBef>
              <a:spcAft>
                <a:spcPts val="0"/>
              </a:spcAft>
              <a:buClr>
                <a:srgbClr val="000000"/>
              </a:buClr>
              <a:buSzPts val="2499"/>
              <a:buFont typeface="Arial"/>
              <a:buChar char="•"/>
            </a:pPr>
            <a:r>
              <a:rPr lang="en-US" sz="2499">
                <a:latin typeface="Raleway Medium"/>
                <a:ea typeface="Raleway Medium"/>
                <a:cs typeface="Raleway Medium"/>
                <a:sym typeface="Raleway Medium"/>
              </a:rPr>
              <a:t>16  </a:t>
            </a:r>
            <a:r>
              <a:rPr lang="en-US" sz="2499">
                <a:latin typeface="Raleway Medium"/>
                <a:ea typeface="Raleway Medium"/>
                <a:cs typeface="Raleway Medium"/>
                <a:sym typeface="Raleway Medium"/>
              </a:rPr>
              <a:t>international</a:t>
            </a:r>
            <a:r>
              <a:rPr lang="en-US" sz="2499">
                <a:latin typeface="Raleway Medium"/>
                <a:ea typeface="Raleway Medium"/>
                <a:cs typeface="Raleway Medium"/>
                <a:sym typeface="Raleway Medium"/>
              </a:rPr>
              <a:t> awards</a:t>
            </a:r>
            <a:endParaRPr sz="2499">
              <a:latin typeface="Raleway Medium"/>
              <a:ea typeface="Raleway Medium"/>
              <a:cs typeface="Raleway Medium"/>
              <a:sym typeface="Raleway Medium"/>
            </a:endParaRPr>
          </a:p>
          <a:p>
            <a:pPr indent="-309879" lvl="1" marL="734058" marR="0" rtl="0" algn="just">
              <a:lnSpc>
                <a:spcPct val="140011"/>
              </a:lnSpc>
              <a:spcBef>
                <a:spcPts val="0"/>
              </a:spcBef>
              <a:spcAft>
                <a:spcPts val="0"/>
              </a:spcAft>
              <a:buSzPts val="2499"/>
              <a:buFont typeface="Raleway Medium"/>
              <a:buChar char="•"/>
            </a:pPr>
            <a:r>
              <a:rPr lang="en-US" sz="2499">
                <a:latin typeface="Raleway Medium"/>
                <a:ea typeface="Raleway Medium"/>
                <a:cs typeface="Raleway Medium"/>
                <a:sym typeface="Raleway Medium"/>
              </a:rPr>
              <a:t>15 years of experience</a:t>
            </a:r>
            <a:endParaRPr sz="2499">
              <a:latin typeface="Raleway Medium"/>
              <a:ea typeface="Raleway Medium"/>
              <a:cs typeface="Raleway Medium"/>
              <a:sym typeface="Raleway Medium"/>
            </a:endParaRPr>
          </a:p>
          <a:p>
            <a:pPr indent="-309879" lvl="1" marL="734058" marR="0" rtl="0" algn="just">
              <a:lnSpc>
                <a:spcPct val="140011"/>
              </a:lnSpc>
              <a:spcBef>
                <a:spcPts val="0"/>
              </a:spcBef>
              <a:spcAft>
                <a:spcPts val="0"/>
              </a:spcAft>
              <a:buClr>
                <a:srgbClr val="000000"/>
              </a:buClr>
              <a:buSzPts val="2499"/>
              <a:buFont typeface="Arial"/>
              <a:buChar char="•"/>
            </a:pPr>
            <a:r>
              <a:rPr lang="en-US" sz="2499">
                <a:latin typeface="Raleway Medium"/>
                <a:ea typeface="Raleway Medium"/>
                <a:cs typeface="Raleway Medium"/>
                <a:sym typeface="Raleway Medium"/>
              </a:rPr>
              <a:t>Exportation to 40 countries</a:t>
            </a:r>
            <a:endParaRPr sz="500"/>
          </a:p>
          <a:p>
            <a:pPr indent="-309879" lvl="1" marL="734058" marR="0" rtl="0" algn="just">
              <a:lnSpc>
                <a:spcPct val="140011"/>
              </a:lnSpc>
              <a:spcBef>
                <a:spcPts val="0"/>
              </a:spcBef>
              <a:spcAft>
                <a:spcPts val="0"/>
              </a:spcAft>
              <a:buSzPts val="2499"/>
              <a:buFont typeface="Raleway Medium"/>
              <a:buChar char="•"/>
            </a:pPr>
            <a:r>
              <a:rPr lang="en-US" sz="2499">
                <a:latin typeface="Raleway Medium"/>
                <a:ea typeface="Raleway Medium"/>
                <a:cs typeface="Raleway Medium"/>
                <a:sym typeface="Raleway Medium"/>
              </a:rPr>
              <a:t>Maquila and brand design</a:t>
            </a:r>
            <a:endParaRPr sz="2499">
              <a:latin typeface="Raleway Medium"/>
              <a:ea typeface="Raleway Medium"/>
              <a:cs typeface="Raleway Medium"/>
              <a:sym typeface="Raleway Medium"/>
            </a:endParaRPr>
          </a:p>
          <a:p>
            <a:pPr indent="-309879" lvl="1" marL="734058" marR="0" rtl="0" algn="just">
              <a:lnSpc>
                <a:spcPct val="140011"/>
              </a:lnSpc>
              <a:spcBef>
                <a:spcPts val="0"/>
              </a:spcBef>
              <a:spcAft>
                <a:spcPts val="0"/>
              </a:spcAft>
              <a:buSzPts val="2499"/>
              <a:buFont typeface="Raleway Medium"/>
              <a:buChar char="•"/>
            </a:pPr>
            <a:r>
              <a:rPr lang="en-US" sz="2499">
                <a:latin typeface="Raleway Medium"/>
                <a:ea typeface="Raleway Medium"/>
                <a:cs typeface="Raleway Medium"/>
                <a:sym typeface="Raleway Medium"/>
              </a:rPr>
              <a:t>Top-ten export mezcals</a:t>
            </a:r>
            <a:endParaRPr sz="2499">
              <a:latin typeface="Raleway Medium"/>
              <a:ea typeface="Raleway Medium"/>
              <a:cs typeface="Raleway Medium"/>
              <a:sym typeface="Raleway Medium"/>
            </a:endParaRPr>
          </a:p>
          <a:p>
            <a:pPr indent="0" lvl="0" marL="914400" marR="0" rtl="0" algn="just">
              <a:lnSpc>
                <a:spcPct val="140011"/>
              </a:lnSpc>
              <a:spcBef>
                <a:spcPts val="0"/>
              </a:spcBef>
              <a:spcAft>
                <a:spcPts val="0"/>
              </a:spcAft>
              <a:buNone/>
            </a:pPr>
            <a:r>
              <a:t/>
            </a:r>
            <a:endParaRPr sz="2499">
              <a:latin typeface="Raleway Medium"/>
              <a:ea typeface="Raleway Medium"/>
              <a:cs typeface="Raleway Medium"/>
              <a:sym typeface="Raleway Medium"/>
            </a:endParaRPr>
          </a:p>
          <a:p>
            <a:pPr indent="0" lvl="0" marL="0" marR="0" rtl="0" algn="just">
              <a:lnSpc>
                <a:spcPct val="140011"/>
              </a:lnSpc>
              <a:spcBef>
                <a:spcPts val="0"/>
              </a:spcBef>
              <a:spcAft>
                <a:spcPts val="0"/>
              </a:spcAft>
              <a:buNone/>
            </a:pPr>
            <a:r>
              <a:t/>
            </a:r>
            <a:endParaRPr b="0" i="0" sz="2499" u="none" cap="none" strike="noStrike">
              <a:solidFill>
                <a:srgbClr val="000000"/>
              </a:solidFill>
              <a:latin typeface="Raleway Medium"/>
              <a:ea typeface="Raleway Medium"/>
              <a:cs typeface="Raleway Medium"/>
              <a:sym typeface="Raleway Medium"/>
            </a:endParaRPr>
          </a:p>
        </p:txBody>
      </p:sp>
      <p:sp>
        <p:nvSpPr>
          <p:cNvPr id="130" name="Google Shape;130;p17"/>
          <p:cNvSpPr txBox="1"/>
          <p:nvPr/>
        </p:nvSpPr>
        <p:spPr>
          <a:xfrm>
            <a:off x="7936338" y="688883"/>
            <a:ext cx="6750600" cy="9474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lang="en-US" sz="6155">
                <a:latin typeface="Raleway"/>
                <a:ea typeface="Raleway"/>
                <a:cs typeface="Raleway"/>
                <a:sym typeface="Raleway"/>
              </a:rPr>
              <a:t>Bosscal</a:t>
            </a:r>
            <a:endParaRPr b="1" i="0" sz="6155" u="none" cap="none" strike="noStrike">
              <a:solidFill>
                <a:srgbClr val="000000"/>
              </a:solidFill>
              <a:latin typeface="Raleway"/>
              <a:ea typeface="Raleway"/>
              <a:cs typeface="Raleway"/>
              <a:sym typeface="Raleway"/>
            </a:endParaRPr>
          </a:p>
        </p:txBody>
      </p:sp>
      <p:pic>
        <p:nvPicPr>
          <p:cNvPr id="131" name="Google Shape;131;p17"/>
          <p:cNvPicPr preferRelativeResize="0"/>
          <p:nvPr/>
        </p:nvPicPr>
        <p:blipFill>
          <a:blip r:embed="rId4">
            <a:alphaModFix/>
          </a:blip>
          <a:stretch>
            <a:fillRect/>
          </a:stretch>
        </p:blipFill>
        <p:spPr>
          <a:xfrm>
            <a:off x="1413300" y="886800"/>
            <a:ext cx="4762500" cy="1504950"/>
          </a:xfrm>
          <a:prstGeom prst="rect">
            <a:avLst/>
          </a:prstGeom>
          <a:noFill/>
          <a:ln>
            <a:noFill/>
          </a:ln>
        </p:spPr>
      </p:pic>
      <p:pic>
        <p:nvPicPr>
          <p:cNvPr id="132" name="Google Shape;132;p17"/>
          <p:cNvPicPr preferRelativeResize="0"/>
          <p:nvPr/>
        </p:nvPicPr>
        <p:blipFill>
          <a:blip r:embed="rId5">
            <a:alphaModFix/>
          </a:blip>
          <a:stretch>
            <a:fillRect/>
          </a:stretch>
        </p:blipFill>
        <p:spPr>
          <a:xfrm>
            <a:off x="925000" y="7484600"/>
            <a:ext cx="1619250" cy="1619250"/>
          </a:xfrm>
          <a:prstGeom prst="rect">
            <a:avLst/>
          </a:prstGeom>
          <a:noFill/>
          <a:ln>
            <a:noFill/>
          </a:ln>
        </p:spPr>
      </p:pic>
      <p:pic>
        <p:nvPicPr>
          <p:cNvPr id="133" name="Google Shape;133;p17"/>
          <p:cNvPicPr preferRelativeResize="0"/>
          <p:nvPr/>
        </p:nvPicPr>
        <p:blipFill>
          <a:blip r:embed="rId6">
            <a:alphaModFix/>
          </a:blip>
          <a:stretch>
            <a:fillRect/>
          </a:stretch>
        </p:blipFill>
        <p:spPr>
          <a:xfrm>
            <a:off x="2239450" y="7632714"/>
            <a:ext cx="2352041" cy="1323026"/>
          </a:xfrm>
          <a:prstGeom prst="rect">
            <a:avLst/>
          </a:prstGeom>
          <a:noFill/>
          <a:ln>
            <a:noFill/>
          </a:ln>
        </p:spPr>
      </p:pic>
      <p:pic>
        <p:nvPicPr>
          <p:cNvPr id="134" name="Google Shape;134;p17"/>
          <p:cNvPicPr preferRelativeResize="0"/>
          <p:nvPr/>
        </p:nvPicPr>
        <p:blipFill>
          <a:blip r:embed="rId7">
            <a:alphaModFix/>
          </a:blip>
          <a:stretch>
            <a:fillRect/>
          </a:stretch>
        </p:blipFill>
        <p:spPr>
          <a:xfrm>
            <a:off x="4362900" y="7610925"/>
            <a:ext cx="2429496" cy="1366600"/>
          </a:xfrm>
          <a:prstGeom prst="rect">
            <a:avLst/>
          </a:prstGeom>
          <a:noFill/>
          <a:ln>
            <a:noFill/>
          </a:ln>
        </p:spPr>
      </p:pic>
      <p:grpSp>
        <p:nvGrpSpPr>
          <p:cNvPr id="135" name="Google Shape;135;p17"/>
          <p:cNvGrpSpPr/>
          <p:nvPr/>
        </p:nvGrpSpPr>
        <p:grpSpPr>
          <a:xfrm>
            <a:off x="513075" y="9093348"/>
            <a:ext cx="3806050" cy="630851"/>
            <a:chOff x="513075" y="9093348"/>
            <a:chExt cx="3806050" cy="630851"/>
          </a:xfrm>
        </p:grpSpPr>
        <p:sp>
          <p:nvSpPr>
            <p:cNvPr id="136" name="Google Shape;136;p17"/>
            <p:cNvSpPr txBox="1"/>
            <p:nvPr/>
          </p:nvSpPr>
          <p:spPr>
            <a:xfrm>
              <a:off x="1296325" y="9305775"/>
              <a:ext cx="3022800" cy="3009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lang="en-US" sz="1954">
                  <a:latin typeface="Raleway"/>
                  <a:ea typeface="Raleway"/>
                  <a:cs typeface="Raleway"/>
                  <a:sym typeface="Raleway"/>
                </a:rPr>
                <a:t>bosscal.com</a:t>
              </a:r>
              <a:endParaRPr b="0" i="0" sz="1954" u="none" cap="none" strike="noStrike">
                <a:solidFill>
                  <a:srgbClr val="000000"/>
                </a:solidFill>
                <a:latin typeface="Raleway"/>
                <a:ea typeface="Raleway"/>
                <a:cs typeface="Raleway"/>
                <a:sym typeface="Raleway"/>
              </a:endParaRPr>
            </a:p>
          </p:txBody>
        </p:sp>
        <p:pic>
          <p:nvPicPr>
            <p:cNvPr id="137" name="Google Shape;137;p17"/>
            <p:cNvPicPr preferRelativeResize="0"/>
            <p:nvPr/>
          </p:nvPicPr>
          <p:blipFill>
            <a:blip r:embed="rId8">
              <a:alphaModFix/>
            </a:blip>
            <a:stretch>
              <a:fillRect/>
            </a:stretch>
          </p:blipFill>
          <p:spPr>
            <a:xfrm>
              <a:off x="513075" y="9093348"/>
              <a:ext cx="630851" cy="630851"/>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8"/>
          <p:cNvSpPr/>
          <p:nvPr/>
        </p:nvSpPr>
        <p:spPr>
          <a:xfrm>
            <a:off x="15504843" y="4051571"/>
            <a:ext cx="6008581" cy="520345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8A8A8">
              <a:alpha val="49800"/>
            </a:srgbClr>
          </a:solidFill>
          <a:ln>
            <a:noFill/>
          </a:ln>
        </p:spPr>
      </p:sp>
      <p:sp>
        <p:nvSpPr>
          <p:cNvPr id="143" name="Google Shape;143;p18"/>
          <p:cNvSpPr/>
          <p:nvPr/>
        </p:nvSpPr>
        <p:spPr>
          <a:xfrm>
            <a:off x="15052428" y="8078761"/>
            <a:ext cx="2723769" cy="2358797"/>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0"/>
            </a:srgbClr>
          </a:solidFill>
          <a:ln>
            <a:noFill/>
          </a:ln>
        </p:spPr>
      </p:sp>
      <p:sp>
        <p:nvSpPr>
          <p:cNvPr id="144" name="Google Shape;144;p18"/>
          <p:cNvSpPr/>
          <p:nvPr/>
        </p:nvSpPr>
        <p:spPr>
          <a:xfrm>
            <a:off x="15174511" y="7610719"/>
            <a:ext cx="1465949" cy="126951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1616">
              <a:alpha val="48240"/>
            </a:srgbClr>
          </a:solidFill>
          <a:ln>
            <a:noFill/>
          </a:ln>
        </p:spPr>
      </p:sp>
      <p:sp>
        <p:nvSpPr>
          <p:cNvPr id="145" name="Google Shape;145;p18"/>
          <p:cNvSpPr/>
          <p:nvPr/>
        </p:nvSpPr>
        <p:spPr>
          <a:xfrm>
            <a:off x="15504843" y="2797603"/>
            <a:ext cx="2271316" cy="1966970"/>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0"/>
            </a:srgbClr>
          </a:solidFill>
          <a:ln>
            <a:noFill/>
          </a:ln>
        </p:spPr>
      </p:sp>
      <p:pic>
        <p:nvPicPr>
          <p:cNvPr id="146" name="Google Shape;146;p18"/>
          <p:cNvPicPr preferRelativeResize="0"/>
          <p:nvPr/>
        </p:nvPicPr>
        <p:blipFill rotWithShape="1">
          <a:blip r:embed="rId3">
            <a:alphaModFix/>
          </a:blip>
          <a:srcRect b="0" l="1229" r="1229" t="0"/>
          <a:stretch/>
        </p:blipFill>
        <p:spPr>
          <a:xfrm>
            <a:off x="9866629" y="2996776"/>
            <a:ext cx="5638221" cy="5780025"/>
          </a:xfrm>
          <a:prstGeom prst="rect">
            <a:avLst/>
          </a:prstGeom>
          <a:noFill/>
          <a:ln>
            <a:noFill/>
          </a:ln>
        </p:spPr>
      </p:pic>
      <p:sp>
        <p:nvSpPr>
          <p:cNvPr id="147" name="Google Shape;147;p18"/>
          <p:cNvSpPr txBox="1"/>
          <p:nvPr/>
        </p:nvSpPr>
        <p:spPr>
          <a:xfrm>
            <a:off x="1221250" y="2996775"/>
            <a:ext cx="8154300" cy="5770200"/>
          </a:xfrm>
          <a:prstGeom prst="rect">
            <a:avLst/>
          </a:prstGeom>
          <a:noFill/>
          <a:ln>
            <a:noFill/>
          </a:ln>
        </p:spPr>
        <p:txBody>
          <a:bodyPr anchorCtr="0" anchor="t" bIns="0" lIns="0" spcFirstLastPara="1" rIns="0" wrap="square" tIns="0">
            <a:spAutoFit/>
          </a:bodyPr>
          <a:lstStyle/>
          <a:p>
            <a:pPr indent="0" lvl="0" marL="0" marR="0" rtl="0" algn="just">
              <a:lnSpc>
                <a:spcPct val="140011"/>
              </a:lnSpc>
              <a:spcBef>
                <a:spcPts val="0"/>
              </a:spcBef>
              <a:spcAft>
                <a:spcPts val="0"/>
              </a:spcAft>
              <a:buNone/>
            </a:pPr>
            <a:r>
              <a:rPr lang="en-US" sz="2499">
                <a:latin typeface="Raleway Medium"/>
                <a:ea typeface="Raleway Medium"/>
                <a:cs typeface="Raleway Medium"/>
                <a:sym typeface="Raleway Medium"/>
              </a:rPr>
              <a:t>Commercial division specialized in strategic products, of great productive value.</a:t>
            </a:r>
            <a:endParaRPr sz="500"/>
          </a:p>
          <a:p>
            <a:pPr indent="-309879" lvl="1" marL="734058" marR="0" rtl="0" algn="just">
              <a:lnSpc>
                <a:spcPct val="140011"/>
              </a:lnSpc>
              <a:spcBef>
                <a:spcPts val="0"/>
              </a:spcBef>
              <a:spcAft>
                <a:spcPts val="0"/>
              </a:spcAft>
              <a:buSzPts val="2499"/>
              <a:buFont typeface="Raleway Medium"/>
              <a:buChar char="•"/>
            </a:pPr>
            <a:r>
              <a:rPr lang="en-US" sz="2499">
                <a:latin typeface="Raleway Medium"/>
                <a:ea typeface="Raleway Medium"/>
                <a:cs typeface="Raleway Medium"/>
                <a:sym typeface="Raleway Medium"/>
              </a:rPr>
              <a:t>Import of commodities.</a:t>
            </a:r>
            <a:endParaRPr sz="2499">
              <a:latin typeface="Raleway Medium"/>
              <a:ea typeface="Raleway Medium"/>
              <a:cs typeface="Raleway Medium"/>
              <a:sym typeface="Raleway Medium"/>
            </a:endParaRPr>
          </a:p>
          <a:p>
            <a:pPr indent="-309879" lvl="1" marL="734058" marR="0" rtl="0" algn="just">
              <a:lnSpc>
                <a:spcPct val="140011"/>
              </a:lnSpc>
              <a:spcBef>
                <a:spcPts val="0"/>
              </a:spcBef>
              <a:spcAft>
                <a:spcPts val="0"/>
              </a:spcAft>
              <a:buSzPts val="2499"/>
              <a:buFont typeface="Raleway Medium"/>
              <a:buChar char="•"/>
            </a:pPr>
            <a:r>
              <a:rPr lang="en-US" sz="2499">
                <a:latin typeface="Raleway Medium"/>
                <a:ea typeface="Raleway Medium"/>
                <a:cs typeface="Raleway Medium"/>
                <a:sym typeface="Raleway Medium"/>
              </a:rPr>
              <a:t>Coffee export.</a:t>
            </a:r>
            <a:endParaRPr sz="2499">
              <a:latin typeface="Raleway Medium"/>
              <a:ea typeface="Raleway Medium"/>
              <a:cs typeface="Raleway Medium"/>
              <a:sym typeface="Raleway Medium"/>
            </a:endParaRPr>
          </a:p>
          <a:p>
            <a:pPr indent="-309879" lvl="1" marL="734058" marR="0" rtl="0" algn="just">
              <a:lnSpc>
                <a:spcPct val="140011"/>
              </a:lnSpc>
              <a:spcBef>
                <a:spcPts val="0"/>
              </a:spcBef>
              <a:spcAft>
                <a:spcPts val="0"/>
              </a:spcAft>
              <a:buSzPts val="2499"/>
              <a:buFont typeface="Raleway Medium"/>
              <a:buChar char="•"/>
            </a:pPr>
            <a:r>
              <a:rPr lang="en-US" sz="2499">
                <a:latin typeface="Raleway Medium"/>
                <a:ea typeface="Raleway Medium"/>
                <a:cs typeface="Raleway Medium"/>
                <a:sym typeface="Raleway Medium"/>
              </a:rPr>
              <a:t>JITA supply to mining companies</a:t>
            </a:r>
            <a:endParaRPr sz="2499">
              <a:latin typeface="Raleway Medium"/>
              <a:ea typeface="Raleway Medium"/>
              <a:cs typeface="Raleway Medium"/>
              <a:sym typeface="Raleway Medium"/>
            </a:endParaRPr>
          </a:p>
          <a:p>
            <a:pPr indent="-309879" lvl="1" marL="734058" marR="0" rtl="0" algn="just">
              <a:lnSpc>
                <a:spcPct val="140011"/>
              </a:lnSpc>
              <a:spcBef>
                <a:spcPts val="0"/>
              </a:spcBef>
              <a:spcAft>
                <a:spcPts val="0"/>
              </a:spcAft>
              <a:buSzPts val="2499"/>
              <a:buFont typeface="Raleway Medium"/>
              <a:buChar char="•"/>
            </a:pPr>
            <a:r>
              <a:rPr lang="en-US" sz="2499">
                <a:latin typeface="Raleway Medium"/>
                <a:ea typeface="Raleway Medium"/>
                <a:cs typeface="Raleway Medium"/>
                <a:sym typeface="Raleway Medium"/>
              </a:rPr>
              <a:t>State and municipal government</a:t>
            </a:r>
            <a:endParaRPr sz="2499">
              <a:latin typeface="Raleway Medium"/>
              <a:ea typeface="Raleway Medium"/>
              <a:cs typeface="Raleway Medium"/>
              <a:sym typeface="Raleway Medium"/>
            </a:endParaRPr>
          </a:p>
          <a:p>
            <a:pPr indent="-309879" lvl="1" marL="734058" marR="0" rtl="0" algn="just">
              <a:lnSpc>
                <a:spcPct val="140011"/>
              </a:lnSpc>
              <a:spcBef>
                <a:spcPts val="0"/>
              </a:spcBef>
              <a:spcAft>
                <a:spcPts val="0"/>
              </a:spcAft>
              <a:buSzPts val="2499"/>
              <a:buFont typeface="Raleway Medium"/>
              <a:buChar char="•"/>
            </a:pPr>
            <a:r>
              <a:rPr lang="en-US" sz="2499">
                <a:latin typeface="Raleway Medium"/>
                <a:ea typeface="Raleway Medium"/>
                <a:cs typeface="Raleway Medium"/>
                <a:sym typeface="Raleway Medium"/>
              </a:rPr>
              <a:t>Specialized medical supplies.</a:t>
            </a:r>
            <a:endParaRPr sz="2499">
              <a:latin typeface="Raleway Medium"/>
              <a:ea typeface="Raleway Medium"/>
              <a:cs typeface="Raleway Medium"/>
              <a:sym typeface="Raleway Medium"/>
            </a:endParaRPr>
          </a:p>
          <a:p>
            <a:pPr indent="-309879" lvl="1" marL="734058" marR="0" rtl="0" algn="just">
              <a:lnSpc>
                <a:spcPct val="140011"/>
              </a:lnSpc>
              <a:spcBef>
                <a:spcPts val="0"/>
              </a:spcBef>
              <a:spcAft>
                <a:spcPts val="0"/>
              </a:spcAft>
              <a:buClr>
                <a:srgbClr val="000000"/>
              </a:buClr>
              <a:buSzPts val="2499"/>
              <a:buFont typeface="Arial"/>
              <a:buChar char="•"/>
            </a:pPr>
            <a:r>
              <a:rPr lang="en-US" sz="2499">
                <a:latin typeface="Raleway Medium"/>
                <a:ea typeface="Raleway Medium"/>
                <a:cs typeface="Raleway Medium"/>
                <a:sym typeface="Raleway Medium"/>
              </a:rPr>
              <a:t>TICS </a:t>
            </a:r>
            <a:endParaRPr sz="2499">
              <a:latin typeface="Raleway Medium"/>
              <a:ea typeface="Raleway Medium"/>
              <a:cs typeface="Raleway Medium"/>
              <a:sym typeface="Raleway Medium"/>
            </a:endParaRPr>
          </a:p>
          <a:p>
            <a:pPr indent="-387286" lvl="2" marL="1371600" marR="0" rtl="0" algn="just">
              <a:lnSpc>
                <a:spcPct val="140011"/>
              </a:lnSpc>
              <a:spcBef>
                <a:spcPts val="0"/>
              </a:spcBef>
              <a:spcAft>
                <a:spcPts val="0"/>
              </a:spcAft>
              <a:buSzPts val="2499"/>
              <a:buFont typeface="Raleway Medium"/>
              <a:buChar char="■"/>
            </a:pPr>
            <a:r>
              <a:rPr lang="en-US" sz="2499">
                <a:latin typeface="Raleway Medium"/>
                <a:ea typeface="Raleway Medium"/>
                <a:cs typeface="Raleway Medium"/>
                <a:sym typeface="Raleway Medium"/>
              </a:rPr>
              <a:t>Hardware</a:t>
            </a:r>
            <a:endParaRPr sz="2499">
              <a:latin typeface="Raleway Medium"/>
              <a:ea typeface="Raleway Medium"/>
              <a:cs typeface="Raleway Medium"/>
              <a:sym typeface="Raleway Medium"/>
            </a:endParaRPr>
          </a:p>
          <a:p>
            <a:pPr indent="-387286" lvl="2" marL="1371600" marR="0" rtl="0" algn="just">
              <a:lnSpc>
                <a:spcPct val="140011"/>
              </a:lnSpc>
              <a:spcBef>
                <a:spcPts val="0"/>
              </a:spcBef>
              <a:spcAft>
                <a:spcPts val="0"/>
              </a:spcAft>
              <a:buSzPts val="2499"/>
              <a:buFont typeface="Raleway Medium"/>
              <a:buChar char="■"/>
            </a:pPr>
            <a:r>
              <a:rPr lang="en-US" sz="2499">
                <a:latin typeface="Raleway Medium"/>
                <a:ea typeface="Raleway Medium"/>
                <a:cs typeface="Raleway Medium"/>
                <a:sym typeface="Raleway Medium"/>
              </a:rPr>
              <a:t>Software</a:t>
            </a:r>
            <a:endParaRPr sz="2499">
              <a:latin typeface="Raleway Medium"/>
              <a:ea typeface="Raleway Medium"/>
              <a:cs typeface="Raleway Medium"/>
              <a:sym typeface="Raleway Medium"/>
            </a:endParaRPr>
          </a:p>
          <a:p>
            <a:pPr indent="-387286" lvl="1" marL="914400" marR="0" rtl="0" algn="just">
              <a:lnSpc>
                <a:spcPct val="140011"/>
              </a:lnSpc>
              <a:spcBef>
                <a:spcPts val="0"/>
              </a:spcBef>
              <a:spcAft>
                <a:spcPts val="0"/>
              </a:spcAft>
              <a:buSzPts val="2499"/>
              <a:buFont typeface="Raleway Medium"/>
              <a:buChar char="•"/>
            </a:pPr>
            <a:r>
              <a:rPr lang="en-US" sz="2499">
                <a:latin typeface="Raleway Medium"/>
                <a:ea typeface="Raleway Medium"/>
                <a:cs typeface="Raleway Medium"/>
                <a:sym typeface="Raleway Medium"/>
              </a:rPr>
              <a:t>Photovoltatic</a:t>
            </a:r>
            <a:endParaRPr sz="2499">
              <a:latin typeface="Raleway Medium"/>
              <a:ea typeface="Raleway Medium"/>
              <a:cs typeface="Raleway Medium"/>
              <a:sym typeface="Raleway Medium"/>
            </a:endParaRPr>
          </a:p>
        </p:txBody>
      </p:sp>
      <p:sp>
        <p:nvSpPr>
          <p:cNvPr id="148" name="Google Shape;148;p18"/>
          <p:cNvSpPr txBox="1"/>
          <p:nvPr/>
        </p:nvSpPr>
        <p:spPr>
          <a:xfrm>
            <a:off x="6946875" y="435400"/>
            <a:ext cx="6356700" cy="9627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lang="en-US" sz="6255">
                <a:latin typeface="Raleway"/>
                <a:ea typeface="Raleway"/>
                <a:cs typeface="Raleway"/>
                <a:sym typeface="Raleway"/>
              </a:rPr>
              <a:t>Commercial</a:t>
            </a:r>
            <a:endParaRPr b="1" i="0" sz="6255" u="none" cap="none" strike="noStrike">
              <a:solidFill>
                <a:srgbClr val="000000"/>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9"/>
          <p:cNvSpPr/>
          <p:nvPr/>
        </p:nvSpPr>
        <p:spPr>
          <a:xfrm>
            <a:off x="16782718" y="3364696"/>
            <a:ext cx="6008581" cy="520345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8A8A8">
              <a:alpha val="49800"/>
            </a:srgbClr>
          </a:solidFill>
          <a:ln>
            <a:noFill/>
          </a:ln>
        </p:spPr>
      </p:sp>
      <p:sp>
        <p:nvSpPr>
          <p:cNvPr id="154" name="Google Shape;154;p19"/>
          <p:cNvSpPr/>
          <p:nvPr/>
        </p:nvSpPr>
        <p:spPr>
          <a:xfrm>
            <a:off x="15930978" y="8430161"/>
            <a:ext cx="2723769" cy="2358797"/>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0"/>
            </a:srgbClr>
          </a:solidFill>
          <a:ln>
            <a:noFill/>
          </a:ln>
        </p:spPr>
      </p:sp>
      <p:sp>
        <p:nvSpPr>
          <p:cNvPr id="155" name="Google Shape;155;p19"/>
          <p:cNvSpPr/>
          <p:nvPr/>
        </p:nvSpPr>
        <p:spPr>
          <a:xfrm>
            <a:off x="15174511" y="7610719"/>
            <a:ext cx="1465949" cy="126951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1616">
              <a:alpha val="48240"/>
            </a:srgbClr>
          </a:solidFill>
          <a:ln>
            <a:noFill/>
          </a:ln>
        </p:spPr>
      </p:sp>
      <p:sp>
        <p:nvSpPr>
          <p:cNvPr id="156" name="Google Shape;156;p19"/>
          <p:cNvSpPr/>
          <p:nvPr/>
        </p:nvSpPr>
        <p:spPr>
          <a:xfrm>
            <a:off x="16319543" y="960628"/>
            <a:ext cx="2271316" cy="1966970"/>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0"/>
            </a:srgbClr>
          </a:solidFill>
          <a:ln>
            <a:noFill/>
          </a:ln>
        </p:spPr>
      </p:sp>
      <p:pic>
        <p:nvPicPr>
          <p:cNvPr id="157" name="Google Shape;157;p19"/>
          <p:cNvPicPr preferRelativeResize="0"/>
          <p:nvPr/>
        </p:nvPicPr>
        <p:blipFill rotWithShape="1">
          <a:blip r:embed="rId3">
            <a:alphaModFix/>
          </a:blip>
          <a:srcRect b="0" l="22562" r="22567" t="0"/>
          <a:stretch/>
        </p:blipFill>
        <p:spPr>
          <a:xfrm>
            <a:off x="660850" y="2288797"/>
            <a:ext cx="6429749" cy="6591451"/>
          </a:xfrm>
          <a:prstGeom prst="rect">
            <a:avLst/>
          </a:prstGeom>
          <a:noFill/>
          <a:ln>
            <a:noFill/>
          </a:ln>
        </p:spPr>
      </p:pic>
      <p:sp>
        <p:nvSpPr>
          <p:cNvPr id="158" name="Google Shape;158;p19"/>
          <p:cNvSpPr txBox="1"/>
          <p:nvPr/>
        </p:nvSpPr>
        <p:spPr>
          <a:xfrm>
            <a:off x="6609400" y="2445825"/>
            <a:ext cx="9983400" cy="7298100"/>
          </a:xfrm>
          <a:prstGeom prst="rect">
            <a:avLst/>
          </a:prstGeom>
          <a:noFill/>
          <a:ln>
            <a:noFill/>
          </a:ln>
        </p:spPr>
        <p:txBody>
          <a:bodyPr anchorCtr="0" anchor="t" bIns="0" lIns="0" spcFirstLastPara="1" rIns="0" wrap="square" tIns="0">
            <a:spAutoFit/>
          </a:bodyPr>
          <a:lstStyle/>
          <a:p>
            <a:pPr indent="0" lvl="0" marL="0" marR="0" rtl="0" algn="just">
              <a:lnSpc>
                <a:spcPct val="140011"/>
              </a:lnSpc>
              <a:spcBef>
                <a:spcPts val="0"/>
              </a:spcBef>
              <a:spcAft>
                <a:spcPts val="0"/>
              </a:spcAft>
              <a:buNone/>
            </a:pPr>
            <a:r>
              <a:t/>
            </a:r>
            <a:endParaRPr sz="100"/>
          </a:p>
          <a:p>
            <a:pPr indent="0" lvl="0" marL="914400" marR="0" rtl="0" algn="just">
              <a:lnSpc>
                <a:spcPct val="140011"/>
              </a:lnSpc>
              <a:spcBef>
                <a:spcPts val="0"/>
              </a:spcBef>
              <a:spcAft>
                <a:spcPts val="0"/>
              </a:spcAft>
              <a:buNone/>
            </a:pPr>
            <a:r>
              <a:rPr lang="en-US" sz="1899">
                <a:latin typeface="Raleway Medium"/>
                <a:ea typeface="Raleway Medium"/>
                <a:cs typeface="Raleway Medium"/>
                <a:sym typeface="Raleway Medium"/>
              </a:rPr>
              <a:t>Our emerging company is a leading player in the petrochemical and coffee industries, offering a range of services that includes the buying and selling of crude oil and petroleum derivatives, as well as coffee.</a:t>
            </a:r>
            <a:endParaRPr sz="1899">
              <a:latin typeface="Raleway Medium"/>
              <a:ea typeface="Raleway Medium"/>
              <a:cs typeface="Raleway Medium"/>
              <a:sym typeface="Raleway Medium"/>
            </a:endParaRPr>
          </a:p>
          <a:p>
            <a:pPr indent="0" lvl="0" marL="914400" marR="0" rtl="0" algn="just">
              <a:lnSpc>
                <a:spcPct val="140011"/>
              </a:lnSpc>
              <a:spcBef>
                <a:spcPts val="0"/>
              </a:spcBef>
              <a:spcAft>
                <a:spcPts val="0"/>
              </a:spcAft>
              <a:buNone/>
            </a:pPr>
            <a:r>
              <a:rPr lang="en-US" sz="1899">
                <a:latin typeface="Raleway Medium"/>
                <a:ea typeface="Raleway Medium"/>
                <a:cs typeface="Raleway Medium"/>
                <a:sym typeface="Raleway Medium"/>
              </a:rPr>
              <a:t>With our extensive knowledge and experience in the industry, we are confident that we have what it takes to succeed in the competitive world of international trade. Our team of experts has a deep understanding of the markets, and we use this expertise to our advantage in everything we do.</a:t>
            </a:r>
            <a:endParaRPr sz="1899">
              <a:latin typeface="Raleway Medium"/>
              <a:ea typeface="Raleway Medium"/>
              <a:cs typeface="Raleway Medium"/>
              <a:sym typeface="Raleway Medium"/>
            </a:endParaRPr>
          </a:p>
          <a:p>
            <a:pPr indent="0" lvl="0" marL="914400" marR="0" rtl="0" algn="just">
              <a:lnSpc>
                <a:spcPct val="140011"/>
              </a:lnSpc>
              <a:spcBef>
                <a:spcPts val="0"/>
              </a:spcBef>
              <a:spcAft>
                <a:spcPts val="0"/>
              </a:spcAft>
              <a:buNone/>
            </a:pPr>
            <a:r>
              <a:rPr lang="en-US" sz="1899">
                <a:latin typeface="Raleway Medium"/>
                <a:ea typeface="Raleway Medium"/>
                <a:cs typeface="Raleway Medium"/>
                <a:sym typeface="Raleway Medium"/>
              </a:rPr>
              <a:t>Our company is committed to providing the highest level of service to our clients, and we are dedicated to building long-term relationships based on trust and integrity. We work with a wide range of partners, from small businesses to large corporations, and we have a proven track record of success in every project we undertake.</a:t>
            </a:r>
            <a:endParaRPr sz="1899">
              <a:latin typeface="Raleway Medium"/>
              <a:ea typeface="Raleway Medium"/>
              <a:cs typeface="Raleway Medium"/>
              <a:sym typeface="Raleway Medium"/>
            </a:endParaRPr>
          </a:p>
          <a:p>
            <a:pPr indent="0" lvl="0" marL="914400" marR="0" rtl="0" algn="just">
              <a:lnSpc>
                <a:spcPct val="140011"/>
              </a:lnSpc>
              <a:spcBef>
                <a:spcPts val="0"/>
              </a:spcBef>
              <a:spcAft>
                <a:spcPts val="0"/>
              </a:spcAft>
              <a:buNone/>
            </a:pPr>
            <a:r>
              <a:rPr lang="en-US" sz="1899">
                <a:latin typeface="Raleway Medium"/>
                <a:ea typeface="Raleway Medium"/>
                <a:cs typeface="Raleway Medium"/>
                <a:sym typeface="Raleway Medium"/>
              </a:rPr>
              <a:t>In short, our company has the "know-how" that is needed to succeed in the competitive world of international trade. We are confident that we can meet all of your business needs, and we look forward to the opportunity to work with you. Thank you for considering our company for your business needs.</a:t>
            </a:r>
            <a:endParaRPr sz="1899">
              <a:latin typeface="Raleway Medium"/>
              <a:ea typeface="Raleway Medium"/>
              <a:cs typeface="Raleway Medium"/>
              <a:sym typeface="Raleway Medium"/>
            </a:endParaRPr>
          </a:p>
          <a:p>
            <a:pPr indent="0" lvl="0" marL="0" marR="0" rtl="0" algn="just">
              <a:lnSpc>
                <a:spcPct val="140011"/>
              </a:lnSpc>
              <a:spcBef>
                <a:spcPts val="0"/>
              </a:spcBef>
              <a:spcAft>
                <a:spcPts val="0"/>
              </a:spcAft>
              <a:buNone/>
            </a:pPr>
            <a:r>
              <a:t/>
            </a:r>
            <a:endParaRPr sz="1899">
              <a:latin typeface="Raleway Medium"/>
              <a:ea typeface="Raleway Medium"/>
              <a:cs typeface="Raleway Medium"/>
              <a:sym typeface="Raleway Medium"/>
            </a:endParaRPr>
          </a:p>
          <a:p>
            <a:pPr indent="0" lvl="0" marL="0" marR="0" rtl="0" algn="just">
              <a:lnSpc>
                <a:spcPct val="140011"/>
              </a:lnSpc>
              <a:spcBef>
                <a:spcPts val="0"/>
              </a:spcBef>
              <a:spcAft>
                <a:spcPts val="0"/>
              </a:spcAft>
              <a:buNone/>
            </a:pPr>
            <a:r>
              <a:t/>
            </a:r>
            <a:endParaRPr b="0" i="0" sz="1899" u="none" cap="none" strike="noStrike">
              <a:solidFill>
                <a:srgbClr val="000000"/>
              </a:solidFill>
              <a:latin typeface="Raleway Medium"/>
              <a:ea typeface="Raleway Medium"/>
              <a:cs typeface="Raleway Medium"/>
              <a:sym typeface="Raleway Medium"/>
            </a:endParaRPr>
          </a:p>
        </p:txBody>
      </p:sp>
      <p:sp>
        <p:nvSpPr>
          <p:cNvPr id="159" name="Google Shape;159;p19"/>
          <p:cNvSpPr txBox="1"/>
          <p:nvPr/>
        </p:nvSpPr>
        <p:spPr>
          <a:xfrm>
            <a:off x="5367125" y="528900"/>
            <a:ext cx="8330400" cy="7935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lang="en-US" sz="5155">
                <a:latin typeface="Raleway"/>
                <a:ea typeface="Raleway"/>
                <a:cs typeface="Raleway"/>
                <a:sym typeface="Raleway"/>
              </a:rPr>
              <a:t>WPL Oil operations</a:t>
            </a:r>
            <a:endParaRPr b="1" i="0" sz="5155" u="none" cap="none" strike="noStrike">
              <a:solidFill>
                <a:srgbClr val="000000"/>
              </a:solidFill>
              <a:latin typeface="Raleway"/>
              <a:ea typeface="Raleway"/>
              <a:cs typeface="Raleway"/>
              <a:sym typeface="Raleway"/>
            </a:endParaRPr>
          </a:p>
        </p:txBody>
      </p:sp>
      <p:pic>
        <p:nvPicPr>
          <p:cNvPr id="160" name="Google Shape;160;p19"/>
          <p:cNvPicPr preferRelativeResize="0"/>
          <p:nvPr/>
        </p:nvPicPr>
        <p:blipFill rotWithShape="1">
          <a:blip r:embed="rId4">
            <a:alphaModFix/>
          </a:blip>
          <a:srcRect b="0" l="0" r="0" t="0"/>
          <a:stretch/>
        </p:blipFill>
        <p:spPr>
          <a:xfrm>
            <a:off x="990338" y="2589100"/>
            <a:ext cx="2271300" cy="2271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0"/>
          <p:cNvSpPr/>
          <p:nvPr/>
        </p:nvSpPr>
        <p:spPr>
          <a:xfrm>
            <a:off x="15504843" y="4051571"/>
            <a:ext cx="6012356" cy="520672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8A8A8">
              <a:alpha val="49803"/>
            </a:srgbClr>
          </a:solidFill>
          <a:ln>
            <a:noFill/>
          </a:ln>
        </p:spPr>
      </p:sp>
      <p:sp>
        <p:nvSpPr>
          <p:cNvPr id="166" name="Google Shape;166;p20"/>
          <p:cNvSpPr/>
          <p:nvPr/>
        </p:nvSpPr>
        <p:spPr>
          <a:xfrm>
            <a:off x="15052428" y="8078761"/>
            <a:ext cx="2724095" cy="235907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3"/>
            </a:srgbClr>
          </a:solidFill>
          <a:ln>
            <a:noFill/>
          </a:ln>
        </p:spPr>
      </p:sp>
      <p:sp>
        <p:nvSpPr>
          <p:cNvPr id="167" name="Google Shape;167;p20"/>
          <p:cNvSpPr/>
          <p:nvPr/>
        </p:nvSpPr>
        <p:spPr>
          <a:xfrm>
            <a:off x="15174511" y="7610719"/>
            <a:ext cx="1466172" cy="1269712"/>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1616">
              <a:alpha val="48235"/>
            </a:srgbClr>
          </a:solidFill>
          <a:ln>
            <a:noFill/>
          </a:ln>
        </p:spPr>
      </p:sp>
      <p:sp>
        <p:nvSpPr>
          <p:cNvPr id="168" name="Google Shape;168;p20"/>
          <p:cNvSpPr/>
          <p:nvPr/>
        </p:nvSpPr>
        <p:spPr>
          <a:xfrm>
            <a:off x="15504843" y="2797603"/>
            <a:ext cx="2271679" cy="1967285"/>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alpha val="49803"/>
            </a:srgbClr>
          </a:solidFill>
          <a:ln>
            <a:noFill/>
          </a:ln>
        </p:spPr>
      </p:sp>
      <p:sp>
        <p:nvSpPr>
          <p:cNvPr id="169" name="Google Shape;169;p20"/>
          <p:cNvSpPr txBox="1"/>
          <p:nvPr/>
        </p:nvSpPr>
        <p:spPr>
          <a:xfrm>
            <a:off x="1771051" y="2867701"/>
            <a:ext cx="10252200" cy="1892100"/>
          </a:xfrm>
          <a:prstGeom prst="rect">
            <a:avLst/>
          </a:prstGeom>
          <a:noFill/>
          <a:ln>
            <a:noFill/>
          </a:ln>
        </p:spPr>
        <p:txBody>
          <a:bodyPr anchorCtr="0" anchor="t" bIns="0" lIns="0" spcFirstLastPara="1" rIns="0" wrap="square" tIns="0">
            <a:spAutoFit/>
          </a:bodyPr>
          <a:lstStyle/>
          <a:p>
            <a:pPr indent="0" lvl="0" marL="0" marR="0" rtl="0" algn="l">
              <a:lnSpc>
                <a:spcPct val="139994"/>
              </a:lnSpc>
              <a:spcBef>
                <a:spcPts val="0"/>
              </a:spcBef>
              <a:spcAft>
                <a:spcPts val="0"/>
              </a:spcAft>
              <a:buNone/>
            </a:pPr>
            <a:r>
              <a:rPr b="1" lang="en-US" sz="12293">
                <a:latin typeface="Raleway"/>
                <a:ea typeface="Raleway"/>
                <a:cs typeface="Raleway"/>
                <a:sym typeface="Raleway"/>
              </a:rPr>
              <a:t>Thank you</a:t>
            </a:r>
            <a:endParaRPr b="1" sz="12293">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